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8" r:id="rId2"/>
    <p:sldId id="257" r:id="rId3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9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83E7-190E-4D28-B120-F84A14A924AC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BF4B-C747-4C30-B64F-DC4829C62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46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83E7-190E-4D28-B120-F84A14A924AC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BF4B-C747-4C30-B64F-DC4829C62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50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83E7-190E-4D28-B120-F84A14A924AC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BF4B-C747-4C30-B64F-DC4829C6226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1668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83E7-190E-4D28-B120-F84A14A924AC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BF4B-C747-4C30-B64F-DC4829C62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260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83E7-190E-4D28-B120-F84A14A924AC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BF4B-C747-4C30-B64F-DC4829C6226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9599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83E7-190E-4D28-B120-F84A14A924AC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BF4B-C747-4C30-B64F-DC4829C62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234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83E7-190E-4D28-B120-F84A14A924AC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BF4B-C747-4C30-B64F-DC4829C62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284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83E7-190E-4D28-B120-F84A14A924AC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BF4B-C747-4C30-B64F-DC4829C62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07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83E7-190E-4D28-B120-F84A14A924AC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BF4B-C747-4C30-B64F-DC4829C62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70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83E7-190E-4D28-B120-F84A14A924AC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BF4B-C747-4C30-B64F-DC4829C62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62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83E7-190E-4D28-B120-F84A14A924AC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BF4B-C747-4C30-B64F-DC4829C62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52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83E7-190E-4D28-B120-F84A14A924AC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BF4B-C747-4C30-B64F-DC4829C62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53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83E7-190E-4D28-B120-F84A14A924AC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BF4B-C747-4C30-B64F-DC4829C62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96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83E7-190E-4D28-B120-F84A14A924AC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BF4B-C747-4C30-B64F-DC4829C62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3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83E7-190E-4D28-B120-F84A14A924AC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BF4B-C747-4C30-B64F-DC4829C62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94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83E7-190E-4D28-B120-F84A14A924AC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BF4B-C747-4C30-B64F-DC4829C62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69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A83E7-190E-4D28-B120-F84A14A924AC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BE6BF4B-C747-4C30-B64F-DC4829C62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70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="" xmlns:a16="http://schemas.microsoft.com/office/drawing/2014/main" id="{33C47716-035B-4873-B064-AEACAE41A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983662"/>
              </p:ext>
            </p:extLst>
          </p:nvPr>
        </p:nvGraphicFramePr>
        <p:xfrm>
          <a:off x="272955" y="259307"/>
          <a:ext cx="11696131" cy="88392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741838">
                  <a:extLst>
                    <a:ext uri="{9D8B030D-6E8A-4147-A177-3AD203B41FA5}">
                      <a16:colId xmlns="" xmlns:a16="http://schemas.microsoft.com/office/drawing/2014/main" val="197802814"/>
                    </a:ext>
                  </a:extLst>
                </a:gridCol>
                <a:gridCol w="4134018">
                  <a:extLst>
                    <a:ext uri="{9D8B030D-6E8A-4147-A177-3AD203B41FA5}">
                      <a16:colId xmlns="" xmlns:a16="http://schemas.microsoft.com/office/drawing/2014/main" val="3608092754"/>
                    </a:ext>
                  </a:extLst>
                </a:gridCol>
                <a:gridCol w="3820275">
                  <a:extLst>
                    <a:ext uri="{9D8B030D-6E8A-4147-A177-3AD203B41FA5}">
                      <a16:colId xmlns="" xmlns:a16="http://schemas.microsoft.com/office/drawing/2014/main" val="1154480482"/>
                    </a:ext>
                  </a:extLst>
                </a:gridCol>
              </a:tblGrid>
              <a:tr h="3569319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2000" b="1" i="0" dirty="0" smtClean="0">
                          <a:solidFill>
                            <a:srgbClr val="002060"/>
                          </a:solidFill>
                        </a:rPr>
                        <a:t>«ВИРТУАЛЬНЫЙ ТУРИЗМ»</a:t>
                      </a:r>
                      <a:endParaRPr lang="ru-RU" sz="2000" b="1" i="0" dirty="0">
                        <a:solidFill>
                          <a:srgbClr val="002060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ru-RU" sz="2000" b="1" i="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ОГАУСО МГЦ на социальном обслуживании находятся более 300 человек.  Из-за ограничений в активном передвижении значительная часть пожилых людей и инвалидов не может принимать участие в активных культурно досуговых мероприятиях, таких как участие в экскурсионных выездах, участие в массовых праздничных мероприятиях, и т.д. </a:t>
                      </a:r>
                      <a:endParaRPr lang="ru-RU" b="0" i="0" dirty="0">
                        <a:solidFill>
                          <a:srgbClr val="002060"/>
                        </a:solidFill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b="0" i="0" dirty="0">
                        <a:solidFill>
                          <a:srgbClr val="002060"/>
                        </a:solidFill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b="0" i="0" dirty="0">
                        <a:solidFill>
                          <a:srgbClr val="002060"/>
                        </a:solidFill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b="0" i="0" dirty="0">
                        <a:solidFill>
                          <a:srgbClr val="002060"/>
                        </a:solidFill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b="0" i="0" dirty="0">
                        <a:solidFill>
                          <a:srgbClr val="002060"/>
                        </a:solidFill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b="0" i="0" dirty="0">
                        <a:solidFill>
                          <a:srgbClr val="002060"/>
                        </a:solidFill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b="0" i="0" dirty="0">
                        <a:solidFill>
                          <a:srgbClr val="002060"/>
                        </a:solidFill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b="0" i="0" dirty="0">
                        <a:solidFill>
                          <a:srgbClr val="002060"/>
                        </a:solidFill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b="0" i="0" dirty="0">
                        <a:solidFill>
                          <a:srgbClr val="002060"/>
                        </a:solidFill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b="0" i="0" dirty="0">
                        <a:solidFill>
                          <a:srgbClr val="002060"/>
                        </a:solidFill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b="0" i="0" dirty="0">
                        <a:solidFill>
                          <a:srgbClr val="002060"/>
                        </a:solidFill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b="0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Актуальными проблемами данной категории жителей являются: утрата смысла жизни, сужение сферы социальных контактов и круга общения, ухудшение физического и психического состояния. Усиление общественной изоляции рождает у пожилого человека неблагоприятное социально-психологическое самочувствие . Социализация маломобильной категории граждан проходит достаточно сложно. </a:t>
                      </a:r>
                      <a:endParaRPr lang="ru-RU" sz="18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Выходом из сложившейся ситуации может стать разработка и внедрение новых досуговых форм работы с данной категорией граждан – «Виртуальный туризм».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проекта - приобщение граждан пожилого возраста к мировому культурному наследию;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расширение кругозора получателей социальных услуг.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Задачи проекта - организация досуга получателей социальных услуг;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содействие культурному, познавательному и духовному развитию.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33022937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145" y="3480179"/>
            <a:ext cx="3794077" cy="2857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315" y="403771"/>
            <a:ext cx="3289111" cy="2637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2" y="574014"/>
            <a:ext cx="3575713" cy="2516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8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="" xmlns:a16="http://schemas.microsoft.com/office/drawing/2014/main" id="{33C47716-035B-4873-B064-AEACAE41A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840634"/>
              </p:ext>
            </p:extLst>
          </p:nvPr>
        </p:nvGraphicFramePr>
        <p:xfrm>
          <a:off x="286603" y="150127"/>
          <a:ext cx="11682483" cy="655774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737472">
                  <a:extLst>
                    <a:ext uri="{9D8B030D-6E8A-4147-A177-3AD203B41FA5}">
                      <a16:colId xmlns="" xmlns:a16="http://schemas.microsoft.com/office/drawing/2014/main" val="197802814"/>
                    </a:ext>
                  </a:extLst>
                </a:gridCol>
                <a:gridCol w="4129194">
                  <a:extLst>
                    <a:ext uri="{9D8B030D-6E8A-4147-A177-3AD203B41FA5}">
                      <a16:colId xmlns="" xmlns:a16="http://schemas.microsoft.com/office/drawing/2014/main" val="3608092754"/>
                    </a:ext>
                  </a:extLst>
                </a:gridCol>
                <a:gridCol w="3815817">
                  <a:extLst>
                    <a:ext uri="{9D8B030D-6E8A-4147-A177-3AD203B41FA5}">
                      <a16:colId xmlns="" xmlns:a16="http://schemas.microsoft.com/office/drawing/2014/main" val="1154480482"/>
                    </a:ext>
                  </a:extLst>
                </a:gridCol>
              </a:tblGrid>
              <a:tr h="6557748"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C00000"/>
                          </a:solidFill>
                        </a:rPr>
                        <a:t>МЫ ДЕЛАЕМ ЖИЗНЬ ПОЖИЛЫХ ЛЮДЕЙ ПОЛНОЦЕННОЙ И БЕЗОПАСНОЙ</a:t>
                      </a:r>
                    </a:p>
                    <a:p>
                      <a:pPr algn="ctr"/>
                      <a:r>
                        <a:rPr lang="ru-RU" i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Наши инновации</a:t>
                      </a:r>
                      <a:r>
                        <a:rPr lang="ru-RU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:</a:t>
                      </a:r>
                    </a:p>
                    <a:p>
                      <a:pPr algn="ctr"/>
                      <a:endParaRPr lang="ru-RU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5840" indent="-285840">
                        <a:lnSpc>
                          <a:spcPct val="100000"/>
                        </a:lnSpc>
                        <a:buClr>
                          <a:srgbClr val="002060"/>
                        </a:buClr>
                        <a:buFont typeface="Arial"/>
                        <a:buChar char="•"/>
                      </a:pPr>
                      <a:r>
                        <a:rPr lang="ru-RU" sz="1600" b="0" strike="noStrike" spc="-1" dirty="0" smtClean="0">
                          <a:solidFill>
                            <a:srgbClr val="002060"/>
                          </a:solidFill>
                          <a:latin typeface="+mn-lt"/>
                        </a:rPr>
                        <a:t>Социальный проект «Не стареют душой волонтеры»</a:t>
                      </a:r>
                      <a:endParaRPr lang="ru-RU" sz="1600" b="0" strike="noStrike" spc="-1" dirty="0" smtClean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285840" indent="-285840">
                        <a:lnSpc>
                          <a:spcPct val="100000"/>
                        </a:lnSpc>
                        <a:buClr>
                          <a:srgbClr val="002060"/>
                        </a:buClr>
                        <a:buFont typeface="Arial"/>
                        <a:buChar char="•"/>
                      </a:pPr>
                      <a:r>
                        <a:rPr lang="ru-RU" sz="1600" b="0" strike="noStrike" spc="-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Методика «Прогрессивно-мышечная релаксация по Джекобсону»</a:t>
                      </a:r>
                      <a:endParaRPr lang="ru-RU" sz="1600" b="0" strike="noStrike" spc="-1" dirty="0" smtClean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285840" indent="-285840" algn="l">
                        <a:lnSpc>
                          <a:spcPct val="100000"/>
                        </a:lnSpc>
                        <a:buClr>
                          <a:srgbClr val="002060"/>
                        </a:buClr>
                        <a:buFont typeface="Arial"/>
                        <a:buChar char="•"/>
                      </a:pPr>
                      <a:r>
                        <a:rPr lang="ru-RU" sz="1600" b="0" strike="noStrike" spc="-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Программа занятий по АФК</a:t>
                      </a:r>
                      <a:endParaRPr lang="ru-RU" sz="1600" b="0" strike="noStrike" spc="-1" dirty="0" smtClean="0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marL="285840" indent="-285840" algn="l">
                        <a:lnSpc>
                          <a:spcPct val="100000"/>
                        </a:lnSpc>
                        <a:buClr>
                          <a:srgbClr val="002060"/>
                        </a:buClr>
                        <a:buFont typeface="Arial"/>
                        <a:buChar char="•"/>
                      </a:pPr>
                      <a:r>
                        <a:rPr lang="ru-RU" sz="1600" b="0" strike="noStrike" spc="-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Программа «Интерес к жизни»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Инновационная методика «</a:t>
                      </a:r>
                      <a:r>
                        <a:rPr lang="ru-RU" sz="1600" b="0" kern="1200" dirty="0" err="1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Мнемотаблицы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в контексте цепочных сказок»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Инновационный проект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Диалог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покалений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Клуб «</a:t>
                      </a:r>
                      <a:r>
                        <a:rPr lang="ru-RU" sz="1600" b="0" kern="1200" dirty="0" err="1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Ретрошлягер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Социальный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проект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«Вижу цель, не вижу препятствий»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Инновационный проект «Виртуальный туризм»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ru-RU" b="0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664528, Иркутская область, Иркутский район,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</a:rPr>
                        <a:t>р.п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. Маркова, ул. Лесная, дом 2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Контакты: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(3952) 493-469, 762-651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Адрес эл. почты: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mgc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.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38@mail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.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ru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Сайт: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http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://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mgc38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.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ru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Присоединяйтесь к нам в социальных сетях: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Областное государственное автономное учреждение социального обслуживания </a:t>
                      </a:r>
                    </a:p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dirty="0">
                        <a:solidFill>
                          <a:srgbClr val="002060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i="0" cap="none" spc="0" dirty="0" smtClean="0">
                          <a:ln w="1270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rgbClr val="283F19"/>
                          </a:solidFill>
                          <a:effectLst>
                            <a:innerShdw blurRad="63500" dist="50800" dir="189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</a:rPr>
                        <a:t>Инновационный</a:t>
                      </a:r>
                      <a:r>
                        <a:rPr lang="ru-RU" sz="2000" b="1" i="0" cap="none" spc="0" baseline="0" dirty="0" smtClean="0">
                          <a:ln w="1270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rgbClr val="283F19"/>
                          </a:solidFill>
                          <a:effectLst>
                            <a:innerShdw blurRad="63500" dist="50800" dir="189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</a:rPr>
                        <a:t> проект</a:t>
                      </a:r>
                      <a:endParaRPr lang="ru-RU" sz="2000" b="1" i="0" cap="none" spc="0" dirty="0" smtClean="0">
                        <a:ln w="1270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prstDash val="solid"/>
                        </a:ln>
                        <a:solidFill>
                          <a:srgbClr val="283F19"/>
                        </a:solidFill>
                        <a:effectLst>
                          <a:innerShdw blurRad="63500" dist="50800" dir="18900000">
                            <a:prstClr val="black">
                              <a:alpha val="50000"/>
                            </a:prstClr>
                          </a:innerShdw>
                        </a:effectLst>
                        <a:latin typeface="+mn-lt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b="1" i="0" cap="none" spc="0" dirty="0" smtClean="0">
                          <a:ln w="1270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rgbClr val="283F19"/>
                          </a:solidFill>
                          <a:effectLst>
                            <a:innerShdw blurRad="63500" dist="50800" dir="189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</a:rPr>
                        <a:t>     ВИРТУАЛЬНЫЙ ТУРИЗМ</a:t>
                      </a:r>
                      <a:endParaRPr lang="ru-RU" b="1" cap="none" spc="0" dirty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b="1" cap="none" spc="0" dirty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gradFill flip="none" rotWithShape="1"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3022937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E9D8E78-156D-4E19-A413-87256F555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688" y="2680767"/>
            <a:ext cx="1386617" cy="188815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560D904-66DE-4798-A99F-2137F6AAA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212" y="2680767"/>
            <a:ext cx="1395837" cy="18881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6F1B5C3-552A-4FC9-B0D1-C16BB4F82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215" y="4594531"/>
            <a:ext cx="1393993" cy="188816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965" y="4091923"/>
            <a:ext cx="3370996" cy="254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56" y="1059207"/>
            <a:ext cx="1543673" cy="153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8688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4402</TotalTime>
  <Words>286</Words>
  <Application>Microsoft Office PowerPoint</Application>
  <PresentationFormat>Широкоэкранный</PresentationFormat>
  <Paragraphs>77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МГЦ</dc:creator>
  <cp:lastModifiedBy>hoz otdel</cp:lastModifiedBy>
  <cp:revision>15</cp:revision>
  <cp:lastPrinted>2024-10-03T05:37:20Z</cp:lastPrinted>
  <dcterms:created xsi:type="dcterms:W3CDTF">2024-04-12T06:59:54Z</dcterms:created>
  <dcterms:modified xsi:type="dcterms:W3CDTF">2025-06-17T01:28:56Z</dcterms:modified>
</cp:coreProperties>
</file>