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6" r:id="rId14"/>
    <p:sldMasterId id="2147483678" r:id="rId15"/>
    <p:sldMasterId id="2147483680" r:id="rId16"/>
  </p:sldMasterIdLst>
  <p:sldIdLst>
    <p:sldId id="258" r:id="rId17"/>
    <p:sldId id="259" r:id="rId1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1DE9B9B-6C6C-4887-97EB-8A6C3325432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A8DC351C-90DA-47D6-B2CD-5F54C9E857E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2"/>
          </p:nvPr>
        </p:nvSpPr>
        <p:spPr/>
        <p:txBody>
          <a:bodyPr/>
          <a:lstStyle/>
          <a:p>
            <a:fld id="{3D5C1696-9A27-47BA-8EA1-659C7A4B896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lstStyle/>
          <a:p>
            <a:fld id="{2C887211-5AAF-48FD-AA85-AF5F153E0DA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8"/>
          </p:nvPr>
        </p:nvSpPr>
        <p:spPr/>
        <p:txBody>
          <a:bodyPr/>
          <a:lstStyle/>
          <a:p>
            <a:fld id="{3BE629BD-1B85-4308-9401-45DF4EDC0F4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4"/>
          </p:nvPr>
        </p:nvSpPr>
        <p:spPr/>
        <p:txBody>
          <a:bodyPr/>
          <a:lstStyle/>
          <a:p>
            <a:fld id="{8CEECCA7-89CD-40C5-AD43-07B5670394E1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7"/>
          </p:nvPr>
        </p:nvSpPr>
        <p:spPr/>
        <p:txBody>
          <a:bodyPr/>
          <a:lstStyle/>
          <a:p>
            <a:fld id="{2ACBE1C6-60A7-4037-BEE6-13286E06FD5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0"/>
          </p:nvPr>
        </p:nvSpPr>
        <p:spPr/>
        <p:txBody>
          <a:bodyPr/>
          <a:lstStyle/>
          <a:p>
            <a:fld id="{2E99CDAA-D0F5-498B-A5A5-13CE452AF48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566D848-E979-44EA-AF4E-5AFF34F759B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B7D2CCD-A944-4489-89C0-529388CD79B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A760AE-6784-4716-9783-831D0B48CE9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7C9FA16F-5DAE-47C2-88D3-C0F934A6E35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35C2E2B6-0642-422A-9E21-EE29B276B90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DD9D761-4674-4F73-9AF3-A8419503F0B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84E09557-A9F0-4C7C-84B9-FA80CB56C30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4DF8F0D8-07AC-48A2-85A5-0740C2677A2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27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2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3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1" name="Group 6"/>
          <p:cNvGrpSpPr/>
          <p:nvPr/>
        </p:nvGrpSpPr>
        <p:grpSpPr>
          <a:xfrm>
            <a:off x="1080" y="-8640"/>
            <a:ext cx="12189960" cy="6867360"/>
            <a:chOff x="1080" y="-8640"/>
            <a:chExt cx="12189960" cy="6867360"/>
          </a:xfrm>
        </p:grpSpPr>
        <p:cxnSp>
          <p:nvCxnSpPr>
            <p:cNvPr id="12" name="Straight Connector 31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3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4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Isosceles Triangle 26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Isosceles Triangle 30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Isosceles Triangle 18"/>
            <p:cNvSpPr/>
            <p:nvPr/>
          </p:nvSpPr>
          <p:spPr>
            <a:xfrm rot="10800000">
              <a:off x="1080" y="1080"/>
              <a:ext cx="841680" cy="56649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3" name="PlaceHolder 2"/>
          <p:cNvSpPr>
            <a:spLocks noGrp="1"/>
          </p:cNvSpPr>
          <p:nvPr>
            <p:ph type="ftr" idx="1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4" name="PlaceHolder 3"/>
          <p:cNvSpPr>
            <a:spLocks noGrp="1"/>
          </p:cNvSpPr>
          <p:nvPr>
            <p:ph type="sldNum" idx="2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973D1588-2289-4449-ABD7-92816CA3BF76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dt" idx="3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49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50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51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2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3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4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5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6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7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8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9" name="PlaceHolder 1"/>
          <p:cNvSpPr>
            <a:spLocks noGrp="1"/>
          </p:cNvSpPr>
          <p:nvPr>
            <p:ph type="ftr" idx="28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60" name="PlaceHolder 2"/>
          <p:cNvSpPr>
            <a:spLocks noGrp="1"/>
          </p:cNvSpPr>
          <p:nvPr>
            <p:ph type="sldNum" idx="29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962D5159-4D71-4C28-8143-6D1F1EB8C0C9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dt" idx="30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6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6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6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176" name="PlaceHolder 4"/>
          <p:cNvSpPr>
            <a:spLocks noGrp="1"/>
          </p:cNvSpPr>
          <p:nvPr>
            <p:ph type="ftr" idx="31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77" name="PlaceHolder 5"/>
          <p:cNvSpPr>
            <a:spLocks noGrp="1"/>
          </p:cNvSpPr>
          <p:nvPr>
            <p:ph type="sldNum" idx="32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F468C3AF-43E3-418B-A3E9-6F784334A842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6"/>
          <p:cNvSpPr>
            <a:spLocks noGrp="1"/>
          </p:cNvSpPr>
          <p:nvPr>
            <p:ph type="dt" idx="33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8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8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8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93" name="PlaceHolder 1"/>
          <p:cNvSpPr>
            <a:spLocks noGrp="1"/>
          </p:cNvSpPr>
          <p:nvPr>
            <p:ph type="ftr" idx="34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94" name="PlaceHolder 2"/>
          <p:cNvSpPr>
            <a:spLocks noGrp="1"/>
          </p:cNvSpPr>
          <p:nvPr>
            <p:ph type="sldNum" idx="35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10DBE6FF-2AD5-4694-8A3A-3D0B5D4F36C8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dt" idx="36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97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98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99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0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1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2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3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4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5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6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08" name="PlaceHolder 2"/>
          <p:cNvSpPr>
            <a:spLocks noGrp="1"/>
          </p:cNvSpPr>
          <p:nvPr>
            <p:ph type="ftr" idx="37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09" name="PlaceHolder 3"/>
          <p:cNvSpPr>
            <a:spLocks noGrp="1"/>
          </p:cNvSpPr>
          <p:nvPr>
            <p:ph type="sldNum" idx="38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15A4D13E-E5D9-4CE3-9481-021EAD3E93E9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dt" idx="39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229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230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231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2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3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4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5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6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7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38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39" name="PlaceHolder 1"/>
          <p:cNvSpPr>
            <a:spLocks noGrp="1"/>
          </p:cNvSpPr>
          <p:nvPr>
            <p:ph type="ftr" idx="43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40" name="PlaceHolder 2"/>
          <p:cNvSpPr>
            <a:spLocks noGrp="1"/>
          </p:cNvSpPr>
          <p:nvPr>
            <p:ph type="sldNum" idx="44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DE445CE8-B7CB-46AC-841E-28050F5666C3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dt" idx="45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24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24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24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4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5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53" name="PlaceHolder 1"/>
          <p:cNvSpPr>
            <a:spLocks noGrp="1"/>
          </p:cNvSpPr>
          <p:nvPr>
            <p:ph type="ftr" idx="46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54" name="PlaceHolder 2"/>
          <p:cNvSpPr>
            <a:spLocks noGrp="1"/>
          </p:cNvSpPr>
          <p:nvPr>
            <p:ph type="sldNum" idx="47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91EFE763-7BFE-4A98-A5AA-3A8D189549B4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dt" idx="48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257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258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259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0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1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2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3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4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5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66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267" name="PlaceHolder 1"/>
          <p:cNvSpPr>
            <a:spLocks noGrp="1"/>
          </p:cNvSpPr>
          <p:nvPr>
            <p:ph type="ftr" idx="49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68" name="PlaceHolder 2"/>
          <p:cNvSpPr>
            <a:spLocks noGrp="1"/>
          </p:cNvSpPr>
          <p:nvPr>
            <p:ph type="sldNum" idx="50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B7298843-4A6C-4F13-88F7-6E05498B8D56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 type="dt" idx="51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27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7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29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30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31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2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3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4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5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6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7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38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39" name="PlaceHolder 1"/>
          <p:cNvSpPr>
            <a:spLocks noGrp="1"/>
          </p:cNvSpPr>
          <p:nvPr>
            <p:ph type="ftr" idx="4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sldNum" idx="5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A365FE40-5946-4F24-8209-F2A9314307BB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6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4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4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4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3" name="TextBox 19"/>
          <p:cNvSpPr/>
          <p:nvPr/>
        </p:nvSpPr>
        <p:spPr>
          <a:xfrm>
            <a:off x="541800" y="790200"/>
            <a:ext cx="608400" cy="58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8000" b="0" strike="noStrike" spc="-1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 lang="ru-RU" sz="8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21"/>
          <p:cNvSpPr/>
          <p:nvPr/>
        </p:nvSpPr>
        <p:spPr>
          <a:xfrm>
            <a:off x="8893080" y="2886480"/>
            <a:ext cx="608400" cy="58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8000" b="0" strike="noStrike" spc="-1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ru-RU" sz="8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ftr" idx="7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56" name="PlaceHolder 2"/>
          <p:cNvSpPr>
            <a:spLocks noGrp="1"/>
          </p:cNvSpPr>
          <p:nvPr>
            <p:ph type="sldNum" idx="8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49FFC08D-F18E-443F-9AF7-49A6D3474760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dt" idx="9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59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60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61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3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4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5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7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69" name="PlaceHolder 1"/>
          <p:cNvSpPr>
            <a:spLocks noGrp="1"/>
          </p:cNvSpPr>
          <p:nvPr>
            <p:ph type="ftr" idx="10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70" name="PlaceHolder 2"/>
          <p:cNvSpPr>
            <a:spLocks noGrp="1"/>
          </p:cNvSpPr>
          <p:nvPr>
            <p:ph type="sldNum" idx="11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B65CB0F0-FD88-44BB-88EA-1AF152973F6F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dt" idx="12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7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7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7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3" name="TextBox 23"/>
          <p:cNvSpPr/>
          <p:nvPr/>
        </p:nvSpPr>
        <p:spPr>
          <a:xfrm>
            <a:off x="541800" y="790200"/>
            <a:ext cx="608400" cy="58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8000" b="0" strike="noStrike" spc="-1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  <a:endParaRPr lang="ru-RU" sz="8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Box 24"/>
          <p:cNvSpPr/>
          <p:nvPr/>
        </p:nvSpPr>
        <p:spPr>
          <a:xfrm>
            <a:off x="8893080" y="2886480"/>
            <a:ext cx="608400" cy="58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457200">
              <a:lnSpc>
                <a:spcPct val="100000"/>
              </a:lnSpc>
            </a:pPr>
            <a:r>
              <a:rPr lang="en-US" sz="8000" b="0" strike="noStrike" spc="-1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ru-RU" sz="8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ftr" idx="13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86" name="PlaceHolder 2"/>
          <p:cNvSpPr>
            <a:spLocks noGrp="1"/>
          </p:cNvSpPr>
          <p:nvPr>
            <p:ph type="sldNum" idx="14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2A0D52C7-D373-486E-A960-ED5835611EEC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dt" idx="15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89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90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91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2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3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4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5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6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7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8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9" name="PlaceHolder 1"/>
          <p:cNvSpPr>
            <a:spLocks noGrp="1"/>
          </p:cNvSpPr>
          <p:nvPr>
            <p:ph type="ftr" idx="16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00" name="PlaceHolder 2"/>
          <p:cNvSpPr>
            <a:spLocks noGrp="1"/>
          </p:cNvSpPr>
          <p:nvPr>
            <p:ph type="sldNum" idx="17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9FB21190-3E79-4E8F-8F44-E7195E813571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dt" idx="18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03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04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05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6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7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8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9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0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1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2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13" name="PlaceHolder 1"/>
          <p:cNvSpPr>
            <a:spLocks noGrp="1"/>
          </p:cNvSpPr>
          <p:nvPr>
            <p:ph type="ftr" idx="19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14" name="PlaceHolder 2"/>
          <p:cNvSpPr>
            <a:spLocks noGrp="1"/>
          </p:cNvSpPr>
          <p:nvPr>
            <p:ph type="sldNum" idx="20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45567EA9-103C-4B04-BD31-6BAE187BDE37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dt" idx="21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17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18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19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0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1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2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3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4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5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6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27" name="PlaceHolder 1"/>
          <p:cNvSpPr>
            <a:spLocks noGrp="1"/>
          </p:cNvSpPr>
          <p:nvPr>
            <p:ph type="ftr" idx="22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2"/>
          <p:cNvSpPr>
            <a:spLocks noGrp="1"/>
          </p:cNvSpPr>
          <p:nvPr>
            <p:ph type="sldNum" idx="23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FAB29386-4D93-41C3-85A3-DAAED70533A0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 idx="24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6"/>
          <p:cNvGrpSpPr/>
          <p:nvPr/>
        </p:nvGrpSpPr>
        <p:grpSpPr>
          <a:xfrm>
            <a:off x="0" y="-8640"/>
            <a:ext cx="12191040" cy="6867360"/>
            <a:chOff x="0" y="-8640"/>
            <a:chExt cx="12191040" cy="6867360"/>
          </a:xfrm>
        </p:grpSpPr>
        <p:cxnSp>
          <p:nvCxnSpPr>
            <p:cNvPr id="131" name="Straight Connector 19"/>
            <p:cNvCxnSpPr/>
            <p:nvPr/>
          </p:nvCxnSpPr>
          <p:spPr>
            <a:xfrm>
              <a:off x="9370800" y="0"/>
              <a:ext cx="1220400" cy="6859080"/>
            </a:xfrm>
            <a:prstGeom prst="straightConnector1">
              <a:avLst/>
            </a:prstGeom>
            <a:ln w="9525" cap="rnd">
              <a:solidFill>
                <a:srgbClr val="BFBFBF"/>
              </a:solidFill>
              <a:round/>
            </a:ln>
          </p:spPr>
        </p:cxnSp>
        <p:cxnSp>
          <p:nvCxnSpPr>
            <p:cNvPr id="132" name="Straight Connector 20"/>
            <p:cNvCxnSpPr/>
            <p:nvPr/>
          </p:nvCxnSpPr>
          <p:spPr>
            <a:xfrm flipH="1">
              <a:off x="7425000" y="3681360"/>
              <a:ext cx="4764600" cy="3177720"/>
            </a:xfrm>
            <a:prstGeom prst="straightConnector1">
              <a:avLst/>
            </a:prstGeom>
            <a:ln w="9525" cap="rnd">
              <a:solidFill>
                <a:srgbClr val="D9D9D9"/>
              </a:solidFill>
              <a:round/>
            </a:ln>
          </p:spPr>
        </p:cxnSp>
        <p:sp>
          <p:nvSpPr>
            <p:cNvPr id="133" name="Rectangle 23"/>
            <p:cNvSpPr/>
            <p:nvPr/>
          </p:nvSpPr>
          <p:spPr>
            <a:xfrm>
              <a:off x="9181440" y="-8640"/>
              <a:ext cx="3006360" cy="6865560"/>
            </a:xfrm>
            <a:custGeom>
              <a:avLst/>
              <a:gdLst>
                <a:gd name="textAreaLeft" fmla="*/ 0 w 3006360"/>
                <a:gd name="textAreaRight" fmla="*/ 3007440 w 3006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4" name="Rectangle 25"/>
            <p:cNvSpPr/>
            <p:nvPr/>
          </p:nvSpPr>
          <p:spPr>
            <a:xfrm>
              <a:off x="9603360" y="-8640"/>
              <a:ext cx="2587320" cy="6865560"/>
            </a:xfrm>
            <a:custGeom>
              <a:avLst/>
              <a:gdLst>
                <a:gd name="textAreaLeft" fmla="*/ 0 w 2587320"/>
                <a:gd name="textAreaRight" fmla="*/ 2588400 w 258732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5" name="Isosceles Triangle 23"/>
            <p:cNvSpPr/>
            <p:nvPr/>
          </p:nvSpPr>
          <p:spPr>
            <a:xfrm>
              <a:off x="8932320" y="3048120"/>
              <a:ext cx="3258720" cy="38088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6" name="Rectangle 27"/>
            <p:cNvSpPr/>
            <p:nvPr/>
          </p:nvSpPr>
          <p:spPr>
            <a:xfrm>
              <a:off x="9334440" y="-8640"/>
              <a:ext cx="2853360" cy="6865560"/>
            </a:xfrm>
            <a:custGeom>
              <a:avLst/>
              <a:gdLst>
                <a:gd name="textAreaLeft" fmla="*/ 0 w 2853360"/>
                <a:gd name="textAreaRight" fmla="*/ 2854440 w 28533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7" name="Rectangle 28"/>
            <p:cNvSpPr/>
            <p:nvPr/>
          </p:nvSpPr>
          <p:spPr>
            <a:xfrm>
              <a:off x="10898640" y="-8640"/>
              <a:ext cx="1289160" cy="6865560"/>
            </a:xfrm>
            <a:custGeom>
              <a:avLst/>
              <a:gdLst>
                <a:gd name="textAreaLeft" fmla="*/ 0 w 1289160"/>
                <a:gd name="textAreaRight" fmla="*/ 1290240 w 128916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8" name="Rectangle 29"/>
            <p:cNvSpPr/>
            <p:nvPr/>
          </p:nvSpPr>
          <p:spPr>
            <a:xfrm>
              <a:off x="10938960" y="-8640"/>
              <a:ext cx="1248840" cy="6865560"/>
            </a:xfrm>
            <a:custGeom>
              <a:avLst/>
              <a:gdLst>
                <a:gd name="textAreaLeft" fmla="*/ 0 w 1248840"/>
                <a:gd name="textAreaRight" fmla="*/ 1249920 w 1248840"/>
                <a:gd name="textAreaTop" fmla="*/ 0 h 6865560"/>
                <a:gd name="textAreaBottom" fmla="*/ 6866640 h 6865560"/>
              </a:gdLst>
              <a:ahLst/>
              <a:cxn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9" name="Isosceles Triangle 27"/>
            <p:cNvSpPr/>
            <p:nvPr/>
          </p:nvSpPr>
          <p:spPr>
            <a:xfrm>
              <a:off x="10371600" y="3589920"/>
              <a:ext cx="1816200" cy="3267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0" name="Isosceles Triangle 28"/>
            <p:cNvSpPr/>
            <p:nvPr/>
          </p:nvSpPr>
          <p:spPr>
            <a:xfrm>
              <a:off x="0" y="4013280"/>
              <a:ext cx="447480" cy="2843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6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49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143" name="PlaceHolder 3"/>
          <p:cNvSpPr>
            <a:spLocks noGrp="1"/>
          </p:cNvSpPr>
          <p:nvPr>
            <p:ph type="ftr" idx="25"/>
          </p:nvPr>
        </p:nvSpPr>
        <p:spPr>
          <a:xfrm>
            <a:off x="677160" y="6041520"/>
            <a:ext cx="62964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44" name="PlaceHolder 4"/>
          <p:cNvSpPr>
            <a:spLocks noGrp="1"/>
          </p:cNvSpPr>
          <p:nvPr>
            <p:ph type="sldNum" idx="26"/>
          </p:nvPr>
        </p:nvSpPr>
        <p:spPr>
          <a:xfrm>
            <a:off x="8590680" y="6041520"/>
            <a:ext cx="6822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ru-RU" sz="900" b="0" strike="noStrike" spc="-1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8E88B80E-0B95-4BF4-A283-9CA34ABA4FF3}" type="slidenum">
              <a:rPr lang="ru-RU" sz="900" b="0" strike="noStrike" spc="-1">
                <a:solidFill>
                  <a:schemeClr val="accent1"/>
                </a:solidFill>
                <a:latin typeface="Trebuchet MS"/>
              </a:rPr>
              <a:t>‹#›</a:t>
            </a:fld>
            <a:endParaRPr lang="ru-RU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dt" idx="27"/>
          </p:nvPr>
        </p:nvSpPr>
        <p:spPr>
          <a:xfrm>
            <a:off x="7205040" y="6041520"/>
            <a:ext cx="910800" cy="363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4" name="Таблица 1"/>
          <p:cNvGraphicFramePr/>
          <p:nvPr>
            <p:extLst>
              <p:ext uri="{D42A27DB-BD31-4B8C-83A1-F6EECF244321}">
                <p14:modId xmlns:p14="http://schemas.microsoft.com/office/powerpoint/2010/main" val="1122056090"/>
              </p:ext>
            </p:extLst>
          </p:nvPr>
        </p:nvGraphicFramePr>
        <p:xfrm>
          <a:off x="154800" y="150120"/>
          <a:ext cx="11814120" cy="6557400"/>
        </p:xfrm>
        <a:graphic>
          <a:graphicData uri="http://schemas.openxmlformats.org/drawingml/2006/table">
            <a:tbl>
              <a:tblPr/>
              <a:tblGrid>
                <a:gridCol w="3779640"/>
                <a:gridCol w="4175640"/>
                <a:gridCol w="3858840"/>
              </a:tblGrid>
              <a:tr h="655740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0000"/>
                        </a:lnSpc>
                      </a:pPr>
                      <a:r>
                        <a:rPr lang="ru-RU" sz="1800" b="1" i="1" strike="noStrike" spc="-1" dirty="0">
                          <a:solidFill>
                            <a:srgbClr val="C00000"/>
                          </a:solidFill>
                          <a:latin typeface="Trebuchet MS"/>
                        </a:rPr>
                        <a:t>МЫ ДЕЛАЕМ ЖИЗНЬ ПОЖИЛЫХ ЛЮДЕЙ ПОЛНОЦЕННОЙ И БЕЗОПАСНОЙ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</a:pPr>
                      <a:r>
                        <a:rPr lang="ru-RU" sz="1800" b="1" i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rebuchet MS"/>
                        </a:rPr>
                        <a:t>Наши инновации: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Волонтерское движение 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«Не стареют душой волонтеры»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Программа «Интерес к жизни»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Инновационная программа «</a:t>
                      </a:r>
                      <a:r>
                        <a:rPr lang="ru-RU" sz="1500" b="0" strike="noStrike" spc="-1" dirty="0" err="1">
                          <a:solidFill>
                            <a:srgbClr val="002060"/>
                          </a:solidFill>
                          <a:latin typeface="Trebuchet MS"/>
                        </a:rPr>
                        <a:t>Мнемотаблицы</a:t>
                      </a: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 в контексте цепочных сказок»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Программа «</a:t>
                      </a:r>
                      <a:r>
                        <a:rPr lang="ru-RU" sz="1500" b="0" strike="noStrike" spc="-1" dirty="0" err="1">
                          <a:solidFill>
                            <a:srgbClr val="002060"/>
                          </a:solidFill>
                          <a:latin typeface="Trebuchet MS"/>
                        </a:rPr>
                        <a:t>Стихотренировка</a:t>
                      </a: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Программа «</a:t>
                      </a:r>
                      <a:r>
                        <a:rPr lang="ru-RU" sz="1500" b="0" strike="noStrike" spc="-1" dirty="0" err="1">
                          <a:solidFill>
                            <a:srgbClr val="002060"/>
                          </a:solidFill>
                          <a:latin typeface="Trebuchet MS"/>
                        </a:rPr>
                        <a:t>Байкаловедение</a:t>
                      </a: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Методика «Прогрессивно мышечная релаксация по Джекобсону»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Инновационный проект «Виртуальный туризм»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Инновационный проект «Диалог поколений»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Клуб «</a:t>
                      </a:r>
                      <a:r>
                        <a:rPr lang="ru-RU" sz="1500" b="0" strike="noStrike" spc="-1" dirty="0" err="1">
                          <a:solidFill>
                            <a:srgbClr val="002060"/>
                          </a:solidFill>
                          <a:latin typeface="Trebuchet MS"/>
                        </a:rPr>
                        <a:t>Ретрошлягер</a:t>
                      </a: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840" indent="-285840" defTabSz="457200">
                        <a:lnSpc>
                          <a:spcPct val="100000"/>
                        </a:lnSpc>
                        <a:buClr>
                          <a:srgbClr val="002060"/>
                        </a:buClr>
                        <a:buFont typeface="Arial"/>
                        <a:buChar char="•"/>
                      </a:pPr>
                      <a:r>
                        <a:rPr lang="ru-RU" sz="1500" b="0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Программа занятий по АФК и комплексной реабилитации «Путь к здоровью»</a:t>
                      </a:r>
                      <a:endParaRPr lang="ru-RU" sz="15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664528, Иркутская область, Иркутский район, р.п. Маркова, ул. Лесная, дом 2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Контакты: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(3952) 493-469, 762-651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Адрес эл. почты: 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mgc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.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38@mail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.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ru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Сайт: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http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://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mgc38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.</a:t>
                      </a:r>
                      <a:r>
                        <a:rPr lang="en-US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ru 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800" b="1" strike="noStrike" spc="-1">
                          <a:solidFill>
                            <a:srgbClr val="FF0000"/>
                          </a:solidFill>
                          <a:latin typeface="Trebuchet MS"/>
                        </a:rPr>
                        <a:t>Присоединяйтесь к нам в социальных сетях: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rebuchet MS"/>
                        </a:rPr>
                        <a:t>Областное государственное автономное учреждение социального обслуживания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rebuchet MS"/>
                        </a:rPr>
                        <a:t>Инновационная программа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rebuchet MS"/>
                        </a:rPr>
                        <a:t>«Путь к здоровью»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r>
                        <a:rPr lang="ru-RU" sz="2000" b="0" i="1" strike="noStrike" spc="-1" dirty="0">
                          <a:solidFill>
                            <a:srgbClr val="000000"/>
                          </a:solidFill>
                          <a:latin typeface="Trebuchet MS"/>
                        </a:rPr>
                        <a:t>Развеиваем мифы!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5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85" name="Рисунок 11"/>
          <p:cNvPicPr/>
          <p:nvPr/>
        </p:nvPicPr>
        <p:blipFill>
          <a:blip r:embed="rId2"/>
          <a:stretch/>
        </p:blipFill>
        <p:spPr>
          <a:xfrm>
            <a:off x="4746600" y="2680920"/>
            <a:ext cx="1385640" cy="1887120"/>
          </a:xfrm>
          <a:prstGeom prst="rect">
            <a:avLst/>
          </a:prstGeom>
          <a:ln w="0">
            <a:noFill/>
          </a:ln>
        </p:spPr>
      </p:pic>
      <p:pic>
        <p:nvPicPr>
          <p:cNvPr id="286" name="Рисунок 12"/>
          <p:cNvPicPr/>
          <p:nvPr/>
        </p:nvPicPr>
        <p:blipFill>
          <a:blip r:embed="rId3"/>
          <a:stretch/>
        </p:blipFill>
        <p:spPr>
          <a:xfrm>
            <a:off x="6397200" y="2680920"/>
            <a:ext cx="1394640" cy="1887120"/>
          </a:xfrm>
          <a:prstGeom prst="rect">
            <a:avLst/>
          </a:prstGeom>
          <a:ln w="0">
            <a:noFill/>
          </a:ln>
        </p:spPr>
      </p:pic>
      <p:pic>
        <p:nvPicPr>
          <p:cNvPr id="287" name="Рисунок 13"/>
          <p:cNvPicPr/>
          <p:nvPr/>
        </p:nvPicPr>
        <p:blipFill>
          <a:blip r:embed="rId4"/>
          <a:stretch/>
        </p:blipFill>
        <p:spPr>
          <a:xfrm>
            <a:off x="5700240" y="4594680"/>
            <a:ext cx="1392840" cy="1887120"/>
          </a:xfrm>
          <a:prstGeom prst="rect">
            <a:avLst/>
          </a:prstGeom>
          <a:ln w="0">
            <a:noFill/>
          </a:ln>
        </p:spPr>
      </p:pic>
      <p:pic>
        <p:nvPicPr>
          <p:cNvPr id="290" name="Рисунок 289"/>
          <p:cNvPicPr/>
          <p:nvPr/>
        </p:nvPicPr>
        <p:blipFill>
          <a:blip r:embed="rId5"/>
          <a:stretch/>
        </p:blipFill>
        <p:spPr>
          <a:xfrm>
            <a:off x="8318160" y="4140000"/>
            <a:ext cx="3381120" cy="2250000"/>
          </a:xfrm>
          <a:prstGeom prst="rect">
            <a:avLst/>
          </a:prstGeom>
          <a:ln w="0">
            <a:noFill/>
          </a:ln>
          <a:effectLst>
            <a:outerShdw dist="101823" dir="2700000" rotWithShape="0">
              <a:srgbClr val="808080"/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887" y="1088771"/>
            <a:ext cx="1601153" cy="1592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1" name="Таблица 2"/>
          <p:cNvGraphicFramePr/>
          <p:nvPr/>
        </p:nvGraphicFramePr>
        <p:xfrm>
          <a:off x="273240" y="72000"/>
          <a:ext cx="11695320" cy="8244840"/>
        </p:xfrm>
        <a:graphic>
          <a:graphicData uri="http://schemas.openxmlformats.org/drawingml/2006/table">
            <a:tbl>
              <a:tblPr/>
              <a:tblGrid>
                <a:gridCol w="3741480"/>
                <a:gridCol w="4133880"/>
                <a:gridCol w="3819960"/>
              </a:tblGrid>
              <a:tr h="7245360">
                <a:tc>
                  <a:txBody>
                    <a:bodyPr/>
                    <a:lstStyle/>
                    <a:p>
                      <a:pPr algn="ctr" defTabSz="457200">
                        <a:lnSpc>
                          <a:spcPct val="107000"/>
                        </a:lnSpc>
                      </a:pPr>
                      <a:r>
                        <a:rPr lang="ru-RU" sz="1800" b="1" strike="noStrike" spc="-1">
                          <a:solidFill>
                            <a:srgbClr val="00A933"/>
                          </a:solidFill>
                          <a:latin typeface="Trebuchet MS"/>
                        </a:rPr>
                        <a:t>Инновационная программа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7000"/>
                        </a:lnSpc>
                      </a:pPr>
                      <a:r>
                        <a:rPr lang="ru-RU" sz="1800" b="1" strike="noStrike" spc="-1">
                          <a:solidFill>
                            <a:srgbClr val="00A933"/>
                          </a:solidFill>
                          <a:latin typeface="Trebuchet MS"/>
                        </a:rPr>
                        <a:t>«ПУТЬ К ЗДОРОВЬЮ»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7000"/>
                        </a:lnSpc>
                      </a:pPr>
                      <a:endParaRPr lang="ru-RU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860D"/>
                          </a:solidFill>
                          <a:latin typeface="Trebuchet MS"/>
                        </a:rPr>
                        <a:t>Миф 1: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 «Спорт — дело молодых, а пенсионерам нужно себя беречь»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Вот именно — беречь! А значит, обязательно давать организму допустимую нагрузку. Ведь спорт в преклонном возрасте способствует понижению давления, уменьшает риск ишемической болезни сердца, диабета второго типа и даже некоторых видов рака. Кроме того, давно известно, что во время физической активности организм человека вырабатывает эндорфины, которые еще называют «гормонами счастья». Многие пожилые люди склонны драматизировать происходящее вокруг и видеть мир в негативном свете. Физическая активность влияет </a:t>
                      </a: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н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а мышление, настроение улучшается, а значит, повышается и качество жизни</a:t>
                      </a:r>
                      <a:r>
                        <a:rPr lang="ru-RU" sz="1400" b="1" strike="noStrike" spc="-1">
                          <a:solidFill>
                            <a:srgbClr val="3465A4"/>
                          </a:solidFill>
                          <a:latin typeface="Trebuchet MS"/>
                        </a:rPr>
                        <a:t>.</a:t>
                      </a:r>
                      <a:r>
                        <a:rPr lang="ru-RU" sz="14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 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860D"/>
                          </a:solidFill>
                          <a:latin typeface="Trebuchet MS"/>
                        </a:rPr>
                        <a:t>Миф 2: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 «Если никогда не занимался спортом, на пенсии нечего и начинать»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500" b="1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Многие врачи убеждены, что человеческий организм имеет огромные резервы прочности, которые с увеличением продолжительности жизни могут простираться вплоть до 80 лет. Общеизвестен пример, когда человек в 70-летнем возрасте начал заниматься со штангой и гантелями, а в 77 лет завоевал титул одного из сильнейших людей России. Разумеется, стремление к олимпийским результатам показано далеко не всем, но на любительском уровне начать активный образ жизни можно практически в любом возрасте. Об экстремальных видах спорта, конечно, говорить не приходится — речь о щадящих активностях вроде скандинавской ходьбы, плавания, беговых лыж</a:t>
                      </a:r>
                      <a:endParaRPr lang="ru-RU" sz="15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457200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ru-RU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860D"/>
                          </a:solidFill>
                          <a:latin typeface="Trebuchet MS"/>
                        </a:rPr>
                        <a:t>Миф 3:</a:t>
                      </a:r>
                      <a:r>
                        <a:rPr lang="ru-RU" sz="1600" b="1" strike="noStrike" spc="-1">
                          <a:solidFill>
                            <a:srgbClr val="002060"/>
                          </a:solidFill>
                          <a:latin typeface="Trebuchet MS"/>
                        </a:rPr>
                        <a:t> «Заниматься после 55 лет опасно — это нагрузка на сосуды, а значит, риск развития старческого слабоумия»</a:t>
                      </a: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rebuchet MS"/>
                        </a:rPr>
                        <a:t>Такого мнения на полном серьезе придерживаются многие пенсионеры — но оно в корне ошибочно. Наоборот, регулярные занятия спортом уменьшают риск развития деменции и болезни Альцгеймера. Еще в 2017 году именитый медицинский журнал Lancet опубликовал исследование, в котором анализировались различные данные о профилактике деменции и факторах риска этого недуга. В итоге все ученые сошлись в единой позиции: предотвратить старческое слабоумие наиболее эффективно помогают регулярные физические упражнения в среднем и пожилом возрасте. Они комплексно воздействуют на человеческий мозг, предотвращая многие сосудистые проблемы, снижая уровень воспалительных процессов и повышая когнитивные способности мозга.</a:t>
                      </a:r>
                      <a:endParaRPr lang="ru-RU" sz="14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457200"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>
                      <a:noFill/>
                      <a:prstDash val="solid"/>
                    </a:lnR>
                    <a:lnT w="12240">
                      <a:noFill/>
                      <a:prstDash val="solid"/>
                    </a:lnT>
                    <a:lnB w="12240">
                      <a:noFill/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Аспект">
  <a:themeElements>
    <a:clrScheme name="Аспект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  <a:tileRect/>
        </a:gradFill>
      </a:fillStyleLst>
      <a:lnStyleLst>
        <a:ln w="12700" cap="rnd" cmpd="sng" algn="ctr">
          <a:prstDash val="solid"/>
        </a:ln>
        <a:ln w="19050" cap="rnd" cmpd="sng" algn="ctr">
          <a:prstDash val="solid"/>
        </a:ln>
        <a:ln w="25400" cap="rnd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2753</TotalTime>
  <Words>494</Words>
  <Application>Microsoft Office PowerPoint</Application>
  <PresentationFormat>Широкоэкранный</PresentationFormat>
  <Paragraphs>63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2</vt:i4>
      </vt:variant>
    </vt:vector>
  </HeadingPairs>
  <TitlesOfParts>
    <vt:vector size="24" baseType="lpstr">
      <vt:lpstr>Arial</vt:lpstr>
      <vt:lpstr>DejaVu Sans</vt:lpstr>
      <vt:lpstr>Symbol</vt:lpstr>
      <vt:lpstr>Times New Roman</vt:lpstr>
      <vt:lpstr>Trebuchet MS</vt:lpstr>
      <vt:lpstr>Wingdings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Аспект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SherbininaNV</dc:creator>
  <dc:description/>
  <cp:lastModifiedBy>hoz otdel</cp:lastModifiedBy>
  <cp:revision>47</cp:revision>
  <dcterms:created xsi:type="dcterms:W3CDTF">2022-12-20T06:11:35Z</dcterms:created>
  <dcterms:modified xsi:type="dcterms:W3CDTF">2025-06-17T01:24:03Z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2</vt:i4>
  </property>
</Properties>
</file>