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8" r:id="rId2"/>
    <p:sldId id="260" r:id="rId3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83E7-190E-4D28-B120-F84A14A924AC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BF4B-C747-4C30-B64F-DC4829C62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64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83E7-190E-4D28-B120-F84A14A924AC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BF4B-C747-4C30-B64F-DC4829C62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69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83E7-190E-4D28-B120-F84A14A924AC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BF4B-C747-4C30-B64F-DC4829C6226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0777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83E7-190E-4D28-B120-F84A14A924AC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BF4B-C747-4C30-B64F-DC4829C62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754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83E7-190E-4D28-B120-F84A14A924AC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BF4B-C747-4C30-B64F-DC4829C6226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4661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83E7-190E-4D28-B120-F84A14A924AC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BF4B-C747-4C30-B64F-DC4829C62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829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83E7-190E-4D28-B120-F84A14A924AC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BF4B-C747-4C30-B64F-DC4829C62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302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83E7-190E-4D28-B120-F84A14A924AC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BF4B-C747-4C30-B64F-DC4829C62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4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83E7-190E-4D28-B120-F84A14A924AC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BF4B-C747-4C30-B64F-DC4829C62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13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83E7-190E-4D28-B120-F84A14A924AC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BF4B-C747-4C30-B64F-DC4829C62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83E7-190E-4D28-B120-F84A14A924AC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BF4B-C747-4C30-B64F-DC4829C62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67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83E7-190E-4D28-B120-F84A14A924AC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BF4B-C747-4C30-B64F-DC4829C62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7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83E7-190E-4D28-B120-F84A14A924AC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BF4B-C747-4C30-B64F-DC4829C62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80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83E7-190E-4D28-B120-F84A14A924AC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BF4B-C747-4C30-B64F-DC4829C62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61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83E7-190E-4D28-B120-F84A14A924AC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BF4B-C747-4C30-B64F-DC4829C62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6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83E7-190E-4D28-B120-F84A14A924AC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BF4B-C747-4C30-B64F-DC4829C62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84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A83E7-190E-4D28-B120-F84A14A924AC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E6BF4B-C747-4C30-B64F-DC4829C62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85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33C47716-035B-4873-B064-AEACAE41A95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675591"/>
              </p:ext>
            </p:extLst>
          </p:nvPr>
        </p:nvGraphicFramePr>
        <p:xfrm>
          <a:off x="71891" y="180753"/>
          <a:ext cx="11863443" cy="965198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643236">
                  <a:extLst>
                    <a:ext uri="{9D8B030D-6E8A-4147-A177-3AD203B41FA5}">
                      <a16:colId xmlns:a16="http://schemas.microsoft.com/office/drawing/2014/main" xmlns="" val="197802814"/>
                    </a:ext>
                  </a:extLst>
                </a:gridCol>
                <a:gridCol w="4255649">
                  <a:extLst>
                    <a:ext uri="{9D8B030D-6E8A-4147-A177-3AD203B41FA5}">
                      <a16:colId xmlns:a16="http://schemas.microsoft.com/office/drawing/2014/main" xmlns="" val="3608092754"/>
                    </a:ext>
                  </a:extLst>
                </a:gridCol>
                <a:gridCol w="3964558">
                  <a:extLst>
                    <a:ext uri="{9D8B030D-6E8A-4147-A177-3AD203B41FA5}">
                      <a16:colId xmlns:a16="http://schemas.microsoft.com/office/drawing/2014/main" xmlns="" val="1154480482"/>
                    </a:ext>
                  </a:extLst>
                </a:gridCol>
              </a:tblGrid>
              <a:tr h="965198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sz="2000" b="1" i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Актуальность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инновационной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программы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обусловлена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одействием в профилактике деменции у проживающих с помощью восприятия и запоминания информации, умения пересказать, логики, мышления, воспоминаний, а также с помощью творческих и умственных способностей, которые будут проявляться во время занятий.</a:t>
                      </a:r>
                      <a:endParaRPr lang="ru-RU" b="0" i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b="0" i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b="0" i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b="0" i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b="0" i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b="0" i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b="0" i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b="0" i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b="0" i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b="0" i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b="0" i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b="0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Байкаловедение,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как профилактика деменции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Этот инновационная программа создана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получения и сохранения информации об озере Байкале. А это традиции, легенды, мифы, сказки, народы, ветра, флора,  фауна и еще много познавательного о нашем величественном озере.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Немаловажно, что помимо всего вышеперечисленного целью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данной программы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являются формирование позитивных интересов и коммуникации в дружеской и теплой обстановке, а также сохранение и активизация чувства любви и уважения к родной земле и ее красотам.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3022937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3286D91-EB2C-396F-1B45-DA3530411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1" y="180753"/>
            <a:ext cx="3577399" cy="2657475"/>
          </a:xfrm>
          <a:prstGeom prst="rect">
            <a:avLst/>
          </a:prstGeom>
          <a:noFill/>
        </p:spPr>
      </p:pic>
      <p:pic>
        <p:nvPicPr>
          <p:cNvPr id="8" name="Рисунок 7" descr="Изображение выглядит как пейзаж, вода, облако, на открытом воздух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1276E964-8B71-21DD-80DB-5EB5A00B5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971" y="3429000"/>
            <a:ext cx="4068278" cy="310726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ейзаж, заход солнца, облако, на открытом воздух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239A7399-62C1-F3B2-9E05-1F1DDA862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139" y="180753"/>
            <a:ext cx="3764192" cy="304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33C47716-035B-4873-B064-AEACAE41A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408928"/>
              </p:ext>
            </p:extLst>
          </p:nvPr>
        </p:nvGraphicFramePr>
        <p:xfrm>
          <a:off x="286603" y="150127"/>
          <a:ext cx="11682483" cy="66446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737472">
                  <a:extLst>
                    <a:ext uri="{9D8B030D-6E8A-4147-A177-3AD203B41FA5}">
                      <a16:colId xmlns:a16="http://schemas.microsoft.com/office/drawing/2014/main" xmlns="" val="197802814"/>
                    </a:ext>
                  </a:extLst>
                </a:gridCol>
                <a:gridCol w="4129194">
                  <a:extLst>
                    <a:ext uri="{9D8B030D-6E8A-4147-A177-3AD203B41FA5}">
                      <a16:colId xmlns:a16="http://schemas.microsoft.com/office/drawing/2014/main" xmlns="" val="3608092754"/>
                    </a:ext>
                  </a:extLst>
                </a:gridCol>
                <a:gridCol w="3815817">
                  <a:extLst>
                    <a:ext uri="{9D8B030D-6E8A-4147-A177-3AD203B41FA5}">
                      <a16:colId xmlns:a16="http://schemas.microsoft.com/office/drawing/2014/main" xmlns="" val="1154480482"/>
                    </a:ext>
                  </a:extLst>
                </a:gridCol>
              </a:tblGrid>
              <a:tr h="6557748"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C00000"/>
                          </a:solidFill>
                        </a:rPr>
                        <a:t>МЫ ДЕЛАЕМ ЖИЗНЬ ПОЖИЛЫХ ЛЮДЕЙ ПОЛНОЦЕННОЙ И БЕЗОПАСНОЙ</a:t>
                      </a:r>
                    </a:p>
                    <a:p>
                      <a:pPr algn="ctr"/>
                      <a:r>
                        <a:rPr lang="ru-RU" i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Наши инновации</a:t>
                      </a:r>
                      <a:r>
                        <a:rPr lang="ru-RU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:</a:t>
                      </a:r>
                    </a:p>
                    <a:p>
                      <a:pPr algn="ctr"/>
                      <a:endParaRPr lang="ru-RU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Arial"/>
                        <a:buChar char="•"/>
                      </a:pPr>
                      <a:r>
                        <a:rPr lang="ru-RU" sz="1600" b="0" strike="noStrike" spc="-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Социальный проект «Не стареют душой волонтеры»</a:t>
                      </a:r>
                      <a:endParaRPr lang="ru-RU" sz="1600" b="0" strike="noStrike" spc="-1" dirty="0" smtClean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Arial"/>
                        <a:buChar char="•"/>
                      </a:pPr>
                      <a:r>
                        <a:rPr lang="ru-RU" sz="1600" b="0" strike="noStrike" spc="-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Методика «Прогрессивно-мышечная релаксация по Джекобсону»</a:t>
                      </a:r>
                      <a:endParaRPr lang="ru-RU" sz="1600" b="0" strike="noStrike" spc="-1" dirty="0" smtClean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285840" indent="-285840" algn="l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Arial"/>
                        <a:buChar char="•"/>
                      </a:pPr>
                      <a:r>
                        <a:rPr lang="ru-RU" sz="1600" b="0" strike="noStrike" spc="-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Программа занятий по АФК</a:t>
                      </a:r>
                      <a:endParaRPr lang="ru-RU" sz="1600" b="0" strike="noStrike" spc="-1" dirty="0" smtClean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285840" indent="-285840" algn="l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Arial"/>
                        <a:buChar char="•"/>
                      </a:pPr>
                      <a:r>
                        <a:rPr lang="ru-RU" sz="1600" b="0" strike="noStrike" spc="-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Программа «Интерес к жизни»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Инновационная методика «</a:t>
                      </a:r>
                      <a:r>
                        <a:rPr lang="ru-RU" sz="1600" b="0" kern="1200" dirty="0" err="1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Мнемотаблицы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в контексте цепочных сказок»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Инновационный проект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Диалог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покалений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Клуб «</a:t>
                      </a:r>
                      <a:r>
                        <a:rPr lang="ru-RU" sz="1600" b="0" kern="1200" dirty="0" err="1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Ретрошлягер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Социальный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проект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«Вижу цель, не вижу препятствий»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Инновационный проект «Виртуальный туризм»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Инновационный проект «</a:t>
                      </a:r>
                      <a:r>
                        <a:rPr lang="ru-RU" sz="1600" b="0" kern="1200" dirty="0" err="1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Гарденотерапия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ru-RU" b="0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664528, Иркутская область, Иркутский район,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</a:rPr>
                        <a:t>р.п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. Маркова, ул. Лесная, дом 2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Контакты: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(3952) 493-469, 762-651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Адрес эл. почты: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mgc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.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38@mail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.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ru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Сайт: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http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://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mgc38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.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ru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Присоединяйтесь к нам в социальных сетях: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Областное государственное автономное учреждение социального обслуживания </a:t>
                      </a: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Инновационная </a:t>
                      </a: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программа Байкаловедение,</a:t>
                      </a:r>
                      <a:r>
                        <a:rPr lang="ru-RU" sz="18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как профилактика деменции</a:t>
                      </a:r>
                      <a:endParaRPr lang="ru-RU" sz="18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800" b="1" i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00808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800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800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gradFill flip="none" rotWithShape="1"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3022937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E9D8E78-156D-4E19-A413-87256F555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688" y="2680767"/>
            <a:ext cx="1386617" cy="188815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60D904-66DE-4798-A99F-2137F6AAA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212" y="2680767"/>
            <a:ext cx="1395837" cy="18881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6F1B5C3-552A-4FC9-B0D1-C16BB4F82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215" y="4594531"/>
            <a:ext cx="1393993" cy="1888160"/>
          </a:xfrm>
          <a:prstGeom prst="rect">
            <a:avLst/>
          </a:prstGeom>
        </p:spPr>
      </p:pic>
      <p:sp>
        <p:nvSpPr>
          <p:cNvPr id="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7245" y="4415614"/>
            <a:ext cx="2975173" cy="23791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4" y="1105721"/>
            <a:ext cx="1946232" cy="193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0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4362</TotalTime>
  <Words>261</Words>
  <Application>Microsoft Office PowerPoint</Application>
  <PresentationFormat>Широкоэкранный</PresentationFormat>
  <Paragraphs>78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МГЦ</dc:creator>
  <cp:lastModifiedBy>hoz otdel</cp:lastModifiedBy>
  <cp:revision>24</cp:revision>
  <cp:lastPrinted>2024-10-03T05:37:20Z</cp:lastPrinted>
  <dcterms:created xsi:type="dcterms:W3CDTF">2024-04-12T06:59:54Z</dcterms:created>
  <dcterms:modified xsi:type="dcterms:W3CDTF">2025-06-17T01:26:35Z</dcterms:modified>
</cp:coreProperties>
</file>